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hF/AEV+0x4H8xldStLuIohL3mC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F34117-0607-4C80-AE4E-B9EC6AE0C0B0}">
  <a:tblStyle styleId="{8FF34117-0607-4C80-AE4E-B9EC6AE0C0B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48FDF896-31DA-4BEA-9AB6-E62D7052BA2D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9411"/>
                </a:srgbClr>
              </a:gs>
              <a:gs pos="50000">
                <a:srgbClr val="000000">
                  <a:alpha val="9411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1372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</a:t>
            </a:r>
            <a:endParaRPr b="1" i="0" sz="4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 flipH="1" rot="-2366605">
            <a:off x="7433426" y="4346033"/>
            <a:ext cx="6243105" cy="3221720"/>
          </a:xfrm>
          <a:custGeom>
            <a:rect b="b" l="l" r="r" t="t"/>
            <a:pathLst>
              <a:path extrusionOk="0" h="3221720" w="6243105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9411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생활 패턴 분석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 b="3478" l="0" r="0" t="3469"/>
          <a:stretch/>
        </p:blipFill>
        <p:spPr>
          <a:xfrm>
            <a:off x="-1" y="1990476"/>
            <a:ext cx="5375813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트렌드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쿠팡, 온라인 식품몰 크롤링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 크롤링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1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1196" y="1421949"/>
            <a:ext cx="5549607" cy="50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4707012" y="2497723"/>
            <a:ext cx="1355121" cy="303777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2"/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269" name="Google Shape;269;p12"/>
            <p:cNvGrpSpPr/>
            <p:nvPr/>
          </p:nvGrpSpPr>
          <p:grpSpPr>
            <a:xfrm>
              <a:off x="1062223" y="3429000"/>
              <a:ext cx="56358" cy="211965"/>
              <a:chOff x="703262" y="2420147"/>
              <a:chExt cx="56356" cy="211965"/>
            </a:xfrm>
          </p:grpSpPr>
          <p:sp>
            <p:nvSpPr>
              <p:cNvPr id="270" name="Google Shape;270;p12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12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2" name="Google Shape;272;p12"/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Development Goal</a:t>
              </a:r>
              <a:endParaRPr b="1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3" name="Google Shape;273;p12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4" name="Google Shape;274;p12"/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275" name="Google Shape;275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76" name="Google Shape;276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77" name="Google Shape;277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78" name="Google Shape;278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79" name="Google Shape;279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0" name="Google Shape;280;p12"/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81" name="Google Shape;281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82" name="Google Shape;282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3" name="Google Shape;283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84" name="Google Shape;284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85" name="Google Shape;285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6" name="Google Shape;286;p12"/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87" name="Google Shape;287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88" name="Google Shape;288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9" name="Google Shape;289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90" name="Google Shape;290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91" name="Google Shape;291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2" name="Google Shape;292;p12"/>
          <p:cNvSpPr txBox="1"/>
          <p:nvPr/>
        </p:nvSpPr>
        <p:spPr>
          <a:xfrm>
            <a:off x="3222800" y="2311470"/>
            <a:ext cx="5736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시장 분석 및 1인가구 HMR 식품 선호도 분석</a:t>
            </a:r>
            <a:endParaRPr b="1" i="0" sz="18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3850671" y="3640348"/>
            <a:ext cx="44783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배달음식 및 외식 산업 이용 분석</a:t>
            </a:r>
            <a:endParaRPr b="1" i="0" sz="18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1인가구 식생활 트렌드</a:t>
            </a:r>
            <a:endParaRPr b="1" i="0" sz="18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12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4143900" y="2669650"/>
            <a:ext cx="387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 시장의 규모 및 매출 변화와 소비트렌드 파악  </a:t>
            </a:r>
            <a:endParaRPr b="0" i="0" sz="11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배달앱 이용현황 및 외식산업 통계자료 활용</a:t>
            </a:r>
            <a:endParaRPr b="0" i="0" sz="11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2"/>
          <p:cNvSpPr txBox="1"/>
          <p:nvPr/>
        </p:nvSpPr>
        <p:spPr>
          <a:xfrm>
            <a:off x="4088400" y="5283175"/>
            <a:ext cx="4015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eCommerce 플랫폼과 SNS 크롤링 통해 최신 트렌드 분석</a:t>
            </a:r>
            <a:endParaRPr b="0" i="0" sz="11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개발목표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3"/>
          <p:cNvSpPr/>
          <p:nvPr/>
        </p:nvSpPr>
        <p:spPr>
          <a:xfrm>
            <a:off x="3695509" y="3655691"/>
            <a:ext cx="4801200" cy="4731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만족도 향상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2607159" y="2756961"/>
            <a:ext cx="697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 관련 업체의 경쟁력 강화와</a:t>
            </a:r>
            <a:endParaRPr b="1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성장에 기여해 맞춤형 식품 개발로</a:t>
            </a:r>
            <a:endParaRPr b="1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sx="102000" rotWithShape="0" algn="tl" dir="2700000" dist="38100" sy="102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127000" sx="105000" rotWithShape="0" algn="l" dist="38100" sy="105000">
              <a:srgbClr val="000000">
                <a:alpha val="2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14"/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sx="101000" rotWithShape="0" algn="tl" dir="2700000" dist="38100" sy="101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8" name="Google Shape;318;p14"/>
          <p:cNvGrpSpPr/>
          <p:nvPr/>
        </p:nvGrpSpPr>
        <p:grpSpPr>
          <a:xfrm>
            <a:off x="5588395" y="2732912"/>
            <a:ext cx="5898183" cy="1392175"/>
            <a:chOff x="5588395" y="2768865"/>
            <a:chExt cx="5898183" cy="1392175"/>
          </a:xfrm>
        </p:grpSpPr>
        <p:sp>
          <p:nvSpPr>
            <p:cNvPr id="319" name="Google Shape;319;p14"/>
            <p:cNvSpPr txBox="1"/>
            <p:nvPr/>
          </p:nvSpPr>
          <p:spPr>
            <a:xfrm>
              <a:off x="5588395" y="2768865"/>
              <a:ext cx="5898183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MZ 세대를 위한 1인가구 </a:t>
              </a:r>
              <a:endParaRPr b="1" i="0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700873" y="3476751"/>
              <a:ext cx="5298844" cy="684289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생활 패턴 분석 서비스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생활 패턴 분석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p2"/>
          <p:cNvGraphicFramePr/>
          <p:nvPr/>
        </p:nvGraphicFramePr>
        <p:xfrm>
          <a:off x="557939" y="27151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{8FF34117-0607-4C80-AE4E-B9EC6AE0C0B0}</a:tableStyleId>
              </a:tblPr>
              <a:tblGrid>
                <a:gridCol w="665600"/>
                <a:gridCol w="1334550"/>
                <a:gridCol w="1835750"/>
                <a:gridCol w="1501275"/>
                <a:gridCol w="5735000"/>
              </a:tblGrid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NO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Version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Date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Page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2023-05-07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1p – 1</a:t>
                      </a:r>
                      <a:r>
                        <a:rPr lang="en-US" sz="1100" u="none" cap="none" strike="noStrike"/>
                        <a:t>2</a:t>
                      </a: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p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기획안 초기 내용 작성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0.2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2023-05-11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1p – </a:t>
                      </a:r>
                      <a:r>
                        <a:rPr lang="en-US" sz="1100"/>
                        <a:t>14</a:t>
                      </a: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p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기획안 </a:t>
                      </a:r>
                      <a:r>
                        <a:rPr lang="en-US" sz="1100"/>
                        <a:t>수정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02" name="Google Shape;102;p2"/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557939" y="2318881"/>
              <a:ext cx="56356" cy="211965"/>
              <a:chOff x="703262" y="2420147"/>
              <a:chExt cx="56356" cy="211965"/>
            </a:xfrm>
          </p:grpSpPr>
          <p:sp>
            <p:nvSpPr>
              <p:cNvPr id="104" name="Google Shape;104;p2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2"/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Document History</a:t>
              </a:r>
              <a:endPara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" name="Google Shape;107;p2"/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b="1" i="0" sz="40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47"/>
            <a:ext cx="12190476" cy="615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3"/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</p:grpSpPr>
        <p:sp>
          <p:nvSpPr>
            <p:cNvPr id="117" name="Google Shape;117;p3"/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adFill>
              <a:gsLst>
                <a:gs pos="0">
                  <a:srgbClr val="002060">
                    <a:alpha val="34509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adFill>
              <a:gsLst>
                <a:gs pos="0">
                  <a:srgbClr val="002060">
                    <a:alpha val="34509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19" name="Google Shape;119;p3"/>
          <p:cNvCxnSpPr/>
          <p:nvPr/>
        </p:nvCxnSpPr>
        <p:spPr>
          <a:xfrm>
            <a:off x="7605486" y="3918857"/>
            <a:ext cx="3999139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3"/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Arial"/>
              <a:buNone/>
            </a:pPr>
            <a:r>
              <a:rPr b="1" i="0" lang="en-US" sz="14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i="0" sz="14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7550452" y="3451761"/>
            <a:ext cx="40987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7605485" y="3982886"/>
            <a:ext cx="3999139" cy="188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 기획의도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 프로젝트 목표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 개발 목표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2-4 기대효과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</a:t>
            </a:r>
            <a:endParaRPr b="1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 rot="766787">
            <a:off x="-417039" y="4643235"/>
            <a:ext cx="7487513" cy="2932103"/>
          </a:xfrm>
          <a:custGeom>
            <a:rect b="b" l="l" r="r" t="t"/>
            <a:pathLst>
              <a:path extrusionOk="0" h="2932103" w="748751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0">
                <a:srgbClr val="002060">
                  <a:alpha val="34509"/>
                </a:srgbClr>
              </a:gs>
              <a:gs pos="50000">
                <a:srgbClr val="002060"/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주도하는 MZ 세대 1인가구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4113782" y="2128069"/>
            <a:ext cx="44968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외식 트렌드를 이끄는 청년 1인가구, “혼밥·혼술” 추세</a:t>
            </a:r>
            <a:endParaRPr b="0" i="0" sz="1200" u="none" cap="none" strike="noStrike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4109796" y="2405068"/>
            <a:ext cx="28378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간편식 및 밀키트 시장의 급성장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7809628" y="2996633"/>
            <a:ext cx="3788801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매일일보(https://www.m-i.kr/news/articleView.html?idxno=980348)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896" y="3429000"/>
            <a:ext cx="4864581" cy="2480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593571" y="3003120"/>
            <a:ext cx="30709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미디어펜(http://www.mediapen.com/news/view/802172)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0048" y="3423089"/>
            <a:ext cx="4445637" cy="2732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115" y="5021611"/>
            <a:ext cx="4551351" cy="120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b="1" i="0" lang="en-US" sz="18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혼밥</a:t>
            </a:r>
            <a:r>
              <a:rPr b="1" i="0" lang="en-US" sz="1800" u="none" cap="none" strike="noStrike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”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비율과 </a:t>
            </a:r>
            <a:r>
              <a:rPr b="1" i="0" lang="en-US" sz="18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</a:t>
            </a:r>
            <a:r>
              <a:rPr b="1" i="0" lang="en-US" sz="18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배달음식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소비 높아져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4012338" y="2268530"/>
            <a:ext cx="41592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온라인 쇼핑몰 이용 빈도수 1.8% → 20.9%, 약 11배 증가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7848530" y="3003120"/>
            <a:ext cx="3746654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2022 서울시 1인 가구 실태조사 보고서 「온라인쇼핑동향조사」, 통계청</a:t>
            </a:r>
            <a:endParaRPr b="0" i="0" sz="800" u="none" cap="none" strike="noStrike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" name="Google Shape;154;p5"/>
          <p:cNvGraphicFramePr/>
          <p:nvPr/>
        </p:nvGraphicFramePr>
        <p:xfrm>
          <a:off x="753172" y="37078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{48FDF896-31DA-4BEA-9AB6-E62D7052BA2D}</a:tableStyleId>
              </a:tblPr>
              <a:tblGrid>
                <a:gridCol w="581400"/>
                <a:gridCol w="581400"/>
                <a:gridCol w="1162800"/>
                <a:gridCol w="1162800"/>
                <a:gridCol w="898025"/>
                <a:gridCol w="898025"/>
              </a:tblGrid>
              <a:tr h="419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전체 식사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집에서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외부에서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</a:tr>
              <a:tr h="2000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전체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12.1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8.5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3.6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성별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남성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11.9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7.9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4.0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여성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12.2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9.0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3.2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세대별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청년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11.4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7.6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3.8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중장년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12.0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8.3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3.7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노년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17.7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13.8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11.2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2.6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5" name="Google Shape;155;p5"/>
          <p:cNvGrpSpPr/>
          <p:nvPr/>
        </p:nvGrpSpPr>
        <p:grpSpPr>
          <a:xfrm>
            <a:off x="753173" y="3374414"/>
            <a:ext cx="2751966" cy="276999"/>
            <a:chOff x="1062223" y="3402480"/>
            <a:chExt cx="2751966" cy="276999"/>
          </a:xfrm>
        </p:grpSpPr>
        <p:grpSp>
          <p:nvGrpSpPr>
            <p:cNvPr id="156" name="Google Shape;156;p5"/>
            <p:cNvGrpSpPr/>
            <p:nvPr/>
          </p:nvGrpSpPr>
          <p:grpSpPr>
            <a:xfrm>
              <a:off x="1062223" y="3429000"/>
              <a:ext cx="56358" cy="211965"/>
              <a:chOff x="703262" y="2420147"/>
              <a:chExt cx="56356" cy="211965"/>
            </a:xfrm>
          </p:grpSpPr>
          <p:sp>
            <p:nvSpPr>
              <p:cNvPr id="157" name="Google Shape;157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식사 횟수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5"/>
          <p:cNvSpPr txBox="1"/>
          <p:nvPr/>
        </p:nvSpPr>
        <p:spPr>
          <a:xfrm>
            <a:off x="5501953" y="3512913"/>
            <a:ext cx="594047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끼]</a:t>
            </a:r>
            <a:endParaRPr b="0" i="0" sz="800" u="none" cap="none" strike="noStrik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1" name="Google Shape;161;p5"/>
          <p:cNvGraphicFramePr/>
          <p:nvPr/>
        </p:nvGraphicFramePr>
        <p:xfrm>
          <a:off x="6152560" y="3702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{48FDF896-31DA-4BEA-9AB6-E62D7052BA2D}</a:tableStyleId>
              </a:tblPr>
              <a:tblGrid>
                <a:gridCol w="802800"/>
                <a:gridCol w="737200"/>
                <a:gridCol w="748900"/>
                <a:gridCol w="748900"/>
                <a:gridCol w="748900"/>
                <a:gridCol w="748900"/>
                <a:gridCol w="748900"/>
              </a:tblGrid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2018년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총합계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2,732,568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5,262,777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9,735,362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17,334,238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25,678,335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13,230,185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모바일쇼핑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2,354,254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4,773,004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9,069,334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16,434,234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24,982,810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12,941,367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인터넷쇼핑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378,319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489,773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666,029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900,004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695,527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288,821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 비중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86.2%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90.7%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93.2%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94.8%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97.3%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97.8%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" name="Google Shape;162;p5"/>
          <p:cNvSpPr txBox="1"/>
          <p:nvPr/>
        </p:nvSpPr>
        <p:spPr>
          <a:xfrm>
            <a:off x="10723564" y="3512913"/>
            <a:ext cx="784445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백만원]</a:t>
            </a:r>
            <a:endParaRPr b="0" i="0" sz="800" u="none" cap="none" strike="noStrik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5"/>
          <p:cNvCxnSpPr/>
          <p:nvPr/>
        </p:nvCxnSpPr>
        <p:spPr>
          <a:xfrm>
            <a:off x="6703483" y="5704840"/>
            <a:ext cx="2436284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4" name="Google Shape;164;p5"/>
          <p:cNvGrpSpPr/>
          <p:nvPr/>
        </p:nvGrpSpPr>
        <p:grpSpPr>
          <a:xfrm>
            <a:off x="6152560" y="3374414"/>
            <a:ext cx="2751966" cy="276999"/>
            <a:chOff x="1062223" y="3402480"/>
            <a:chExt cx="2751966" cy="276999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1062223" y="3429000"/>
              <a:ext cx="56358" cy="211965"/>
              <a:chOff x="703262" y="2420147"/>
              <a:chExt cx="56356" cy="211965"/>
            </a:xfrm>
          </p:grpSpPr>
          <p:sp>
            <p:nvSpPr>
              <p:cNvPr id="166" name="Google Shape;166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" name="Google Shape;168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온라인 음식 서비스 거래액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5"/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식사 횟수 및 온라인 음식 서비스 거래액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계속 변화하는 음식 서비스 시장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4185122" y="2128069"/>
            <a:ext cx="35535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- 1인가구 음식 서비스를 창업하는 스타트업 증가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4181135" y="2405068"/>
            <a:ext cx="40684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하지만 정보와 경험 부족으로 파업하는 비율 높아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7381875" y="2996633"/>
            <a:ext cx="4187980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코노미뉴스(http://www.1conomynews.co.kr/news/articleView.html?idxno=14270)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615795" y="3003120"/>
            <a:ext cx="3924455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팜인사이트(http://www.farminsight.net/news/articleView.html?idxno=9967)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081" y="3349108"/>
            <a:ext cx="4311872" cy="287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935" y="3330058"/>
            <a:ext cx="3196077" cy="2943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1941648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16392" r="16396" t="0"/>
          <a:stretch/>
        </p:blipFill>
        <p:spPr>
          <a:xfrm>
            <a:off x="1941648" y="3926644"/>
            <a:ext cx="2361822" cy="1396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/>
          <p:nvPr/>
        </p:nvSpPr>
        <p:spPr>
          <a:xfrm>
            <a:off x="4915089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090" y="3777071"/>
            <a:ext cx="2361822" cy="146314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/>
          <p:nvPr/>
        </p:nvSpPr>
        <p:spPr>
          <a:xfrm>
            <a:off x="7888530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5">
            <a:alphaModFix/>
          </a:blip>
          <a:srcRect b="3478" l="0" r="0" t="3469"/>
          <a:stretch/>
        </p:blipFill>
        <p:spPr>
          <a:xfrm>
            <a:off x="7883392" y="3589446"/>
            <a:ext cx="2366960" cy="171717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941648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식품군 선호도 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1941648" y="5323284"/>
            <a:ext cx="23618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즉석식품, 밀키트 등 HMR 제품군 시장 분석 및 선호도 정보 제공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4915089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외식 및 배달 선호도 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4915089" y="5307896"/>
            <a:ext cx="23618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배달음식, 외식 이용 등 </a:t>
            </a:r>
            <a:endParaRPr b="1" i="0" sz="10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 및 선호도 정보 제공</a:t>
            </a:r>
            <a:endParaRPr b="1" i="0" sz="10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7888530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 변화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7888530" y="5307896"/>
            <a:ext cx="23618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 1인가구 사이에서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뜨고 있는 이슈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3946114" y="2420382"/>
            <a:ext cx="4100606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✓</a:t>
            </a:r>
            <a:r>
              <a:rPr b="0" i="0" lang="en-US" sz="1100" u="none" cap="none" strike="noStrike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1인가구를 타깃으로 식품을 개발하는 식품기업에 정보 전달</a:t>
            </a:r>
            <a:endParaRPr b="0" i="0" sz="1100" u="none" cap="none" strike="noStrike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3803008" y="2819320"/>
            <a:ext cx="4446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✓</a:t>
            </a:r>
            <a:r>
              <a:rPr b="1" i="0" lang="en-US" sz="1100" u="none" cap="none" strike="noStrike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안정성과 경쟁력 강화, 소비자 만족도 향상에 기여</a:t>
            </a:r>
            <a:endParaRPr b="0" i="0" sz="1100" u="none" cap="none" strike="noStrike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4270128" y="1693598"/>
            <a:ext cx="36517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1" i="0" sz="1800" u="none" cap="none" strike="noStrike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8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식품 시장분석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가공식품소비자조사 통계 DATA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 시장의 규모 및 매출 변화 DATA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3">
            <a:alphaModFix/>
          </a:blip>
          <a:srcRect b="0" l="16392" r="16396" t="0"/>
          <a:stretch/>
        </p:blipFill>
        <p:spPr>
          <a:xfrm>
            <a:off x="0" y="1993422"/>
            <a:ext cx="5375814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 b="0" l="11708" r="11707" t="0"/>
          <a:stretch/>
        </p:blipFill>
        <p:spPr>
          <a:xfrm>
            <a:off x="1" y="1991469"/>
            <a:ext cx="5375813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9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배달음식, 외식 산업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 App 이용 현황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식품소비행태조사 통계 DATA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외식산업 통계 DATA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6318522" y="4363440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2023-04-28T07:44:01Z</dcterms:created>
  <dc:creator>choi won</dc:creator>
</cp:coreProperties>
</file>